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6"/>
  </p:notesMasterIdLst>
  <p:sldIdLst>
    <p:sldId id="256" r:id="rId2"/>
    <p:sldId id="947" r:id="rId3"/>
    <p:sldId id="763" r:id="rId4"/>
    <p:sldId id="579" r:id="rId5"/>
    <p:sldId id="499" r:id="rId6"/>
    <p:sldId id="1060" r:id="rId7"/>
    <p:sldId id="1061" r:id="rId8"/>
    <p:sldId id="587" r:id="rId9"/>
    <p:sldId id="957" r:id="rId10"/>
    <p:sldId id="1051" r:id="rId11"/>
    <p:sldId id="1052" r:id="rId12"/>
    <p:sldId id="582" r:id="rId13"/>
    <p:sldId id="1056" r:id="rId14"/>
    <p:sldId id="584" r:id="rId15"/>
    <p:sldId id="703" r:id="rId16"/>
    <p:sldId id="825" r:id="rId17"/>
    <p:sldId id="1054" r:id="rId18"/>
    <p:sldId id="871" r:id="rId19"/>
    <p:sldId id="662" r:id="rId20"/>
    <p:sldId id="578" r:id="rId21"/>
    <p:sldId id="510" r:id="rId22"/>
    <p:sldId id="549" r:id="rId23"/>
    <p:sldId id="577" r:id="rId24"/>
    <p:sldId id="572" r:id="rId25"/>
    <p:sldId id="598" r:id="rId26"/>
    <p:sldId id="747" r:id="rId27"/>
    <p:sldId id="1037" r:id="rId28"/>
    <p:sldId id="975" r:id="rId29"/>
    <p:sldId id="999" r:id="rId30"/>
    <p:sldId id="1000" r:id="rId31"/>
    <p:sldId id="603" r:id="rId32"/>
    <p:sldId id="691" r:id="rId33"/>
    <p:sldId id="612" r:id="rId34"/>
    <p:sldId id="888" r:id="rId35"/>
    <p:sldId id="887" r:id="rId36"/>
    <p:sldId id="1055" r:id="rId37"/>
    <p:sldId id="1057" r:id="rId38"/>
    <p:sldId id="1058" r:id="rId39"/>
    <p:sldId id="1059" r:id="rId40"/>
    <p:sldId id="987" r:id="rId41"/>
    <p:sldId id="1062" r:id="rId42"/>
    <p:sldId id="1042" r:id="rId43"/>
    <p:sldId id="664" r:id="rId44"/>
    <p:sldId id="1027" r:id="rId45"/>
    <p:sldId id="1053" r:id="rId46"/>
    <p:sldId id="1009" r:id="rId47"/>
    <p:sldId id="1047" r:id="rId48"/>
    <p:sldId id="1048" r:id="rId49"/>
    <p:sldId id="550" r:id="rId50"/>
    <p:sldId id="1049" r:id="rId51"/>
    <p:sldId id="983" r:id="rId52"/>
    <p:sldId id="969" r:id="rId53"/>
    <p:sldId id="1040" r:id="rId54"/>
    <p:sldId id="1063" r:id="rId5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499"/>
            <p14:sldId id="1060"/>
            <p14:sldId id="1061"/>
            <p14:sldId id="587"/>
            <p14:sldId id="957"/>
            <p14:sldId id="1051"/>
            <p14:sldId id="1052"/>
            <p14:sldId id="582"/>
            <p14:sldId id="1056"/>
            <p14:sldId id="584"/>
            <p14:sldId id="703"/>
            <p14:sldId id="825"/>
            <p14:sldId id="1054"/>
            <p14:sldId id="871"/>
            <p14:sldId id="662"/>
            <p14:sldId id="578"/>
            <p14:sldId id="510"/>
            <p14:sldId id="549"/>
            <p14:sldId id="577"/>
            <p14:sldId id="572"/>
            <p14:sldId id="598"/>
            <p14:sldId id="747"/>
            <p14:sldId id="1037"/>
            <p14:sldId id="975"/>
            <p14:sldId id="999"/>
            <p14:sldId id="1000"/>
            <p14:sldId id="603"/>
            <p14:sldId id="691"/>
            <p14:sldId id="612"/>
            <p14:sldId id="888"/>
            <p14:sldId id="887"/>
            <p14:sldId id="1055"/>
            <p14:sldId id="1057"/>
            <p14:sldId id="1058"/>
            <p14:sldId id="1059"/>
            <p14:sldId id="987"/>
            <p14:sldId id="1062"/>
            <p14:sldId id="1042"/>
            <p14:sldId id="664"/>
            <p14:sldId id="1027"/>
            <p14:sldId id="1053"/>
            <p14:sldId id="1009"/>
            <p14:sldId id="1047"/>
            <p14:sldId id="1048"/>
            <p14:sldId id="550"/>
            <p14:sldId id="1049"/>
            <p14:sldId id="983"/>
            <p14:sldId id="969"/>
            <p14:sldId id="1040"/>
            <p14:sldId id="10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28A136"/>
    <a:srgbClr val="9E60B8"/>
    <a:srgbClr val="EF7D1D"/>
    <a:srgbClr val="B58900"/>
    <a:srgbClr val="41719C"/>
    <a:srgbClr val="D6A08C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67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28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betterCode</a:t>
            </a:r>
            <a:r>
              <a:rPr lang="de-DE" sz="1400" spc="80" dirty="0">
                <a:solidFill>
                  <a:srgbClr val="D4EBE9"/>
                </a:solidFill>
              </a:rPr>
              <a:t> (API) | März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10683"/>
            <a:ext cx="6205237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/bettercode2021-graphql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775851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 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192474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7596809" y="2413986"/>
            <a:ext cx="34753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CC39C19-AE48-5B45-B8D0-6D2315306F59}"/>
              </a:ext>
            </a:extLst>
          </p:cNvPr>
          <p:cNvSpPr/>
          <p:nvPr/>
        </p:nvSpPr>
        <p:spPr>
          <a:xfrm>
            <a:off x="4774096" y="3165123"/>
            <a:ext cx="2088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8F5F4E-4D58-BC4F-B89A-6A2346B3DDBE}"/>
              </a:ext>
            </a:extLst>
          </p:cNvPr>
          <p:cNvSpPr/>
          <p:nvPr/>
        </p:nvSpPr>
        <p:spPr>
          <a:xfrm>
            <a:off x="7596809" y="4194007"/>
            <a:ext cx="27846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A0C9205-A6C1-1242-B1B9-BC08C06B25F4}"/>
              </a:ext>
            </a:extLst>
          </p:cNvPr>
          <p:cNvCxnSpPr>
            <a:cxnSpLocks/>
          </p:cNvCxnSpPr>
          <p:nvPr/>
        </p:nvCxnSpPr>
        <p:spPr>
          <a:xfrm flipV="1">
            <a:off x="6430617" y="2875652"/>
            <a:ext cx="1166192" cy="1121216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1562310-DCFB-6041-A818-3D7C59EFAFD1}"/>
              </a:ext>
            </a:extLst>
          </p:cNvPr>
          <p:cNvCxnSpPr>
            <a:cxnSpLocks/>
          </p:cNvCxnSpPr>
          <p:nvPr/>
        </p:nvCxnSpPr>
        <p:spPr>
          <a:xfrm>
            <a:off x="6718852" y="4194007"/>
            <a:ext cx="877957" cy="158972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669A730B-4925-274F-94D7-242344CAD704}"/>
              </a:ext>
            </a:extLst>
          </p:cNvPr>
          <p:cNvSpPr/>
          <p:nvPr/>
        </p:nvSpPr>
        <p:spPr>
          <a:xfrm>
            <a:off x="6127455" y="2122751"/>
            <a:ext cx="26678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Objekt Graph</a:t>
            </a:r>
          </a:p>
        </p:txBody>
      </p:sp>
    </p:spTree>
    <p:extLst>
      <p:ext uri="{BB962C8B-B14F-4D97-AF65-F5344CB8AC3E}">
        <p14:creationId xmlns:p14="http://schemas.microsoft.com/office/powerpoint/2010/main" val="1013970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7596809" y="2413986"/>
            <a:ext cx="34753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CC39C19-AE48-5B45-B8D0-6D2315306F59}"/>
              </a:ext>
            </a:extLst>
          </p:cNvPr>
          <p:cNvSpPr/>
          <p:nvPr/>
        </p:nvSpPr>
        <p:spPr>
          <a:xfrm>
            <a:off x="4774096" y="3165123"/>
            <a:ext cx="2088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[Task!]!</a:t>
            </a:r>
            <a:endParaRPr lang="de-DE" sz="1400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8F5F4E-4D58-BC4F-B89A-6A2346B3DDBE}"/>
              </a:ext>
            </a:extLst>
          </p:cNvPr>
          <p:cNvSpPr/>
          <p:nvPr/>
        </p:nvSpPr>
        <p:spPr>
          <a:xfrm>
            <a:off x="7596809" y="4194007"/>
            <a:ext cx="27846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A0C9205-A6C1-1242-B1B9-BC08C06B25F4}"/>
              </a:ext>
            </a:extLst>
          </p:cNvPr>
          <p:cNvCxnSpPr>
            <a:cxnSpLocks/>
          </p:cNvCxnSpPr>
          <p:nvPr/>
        </p:nvCxnSpPr>
        <p:spPr>
          <a:xfrm flipV="1">
            <a:off x="6430617" y="2875652"/>
            <a:ext cx="1166192" cy="1121216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1562310-DCFB-6041-A818-3D7C59EFAFD1}"/>
              </a:ext>
            </a:extLst>
          </p:cNvPr>
          <p:cNvCxnSpPr>
            <a:cxnSpLocks/>
          </p:cNvCxnSpPr>
          <p:nvPr/>
        </p:nvCxnSpPr>
        <p:spPr>
          <a:xfrm>
            <a:off x="6718852" y="4194007"/>
            <a:ext cx="877957" cy="158972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9585736-6F06-194B-9675-765F926BC4D0}"/>
              </a:ext>
            </a:extLst>
          </p:cNvPr>
          <p:cNvSpPr txBox="1"/>
          <p:nvPr/>
        </p:nvSpPr>
        <p:spPr>
          <a:xfrm>
            <a:off x="110539" y="3337316"/>
            <a:ext cx="40638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[Project!]!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NewTask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447D0E9D-FBBE-F949-A773-10D716F88015}"/>
              </a:ext>
            </a:extLst>
          </p:cNvPr>
          <p:cNvCxnSpPr>
            <a:cxnSpLocks/>
          </p:cNvCxnSpPr>
          <p:nvPr/>
        </p:nvCxnSpPr>
        <p:spPr>
          <a:xfrm flipV="1">
            <a:off x="3091070" y="3337316"/>
            <a:ext cx="1635815" cy="36004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4C159B43-7E5E-DF43-A03E-FAF0EE4C85EA}"/>
              </a:ext>
            </a:extLst>
          </p:cNvPr>
          <p:cNvSpPr/>
          <p:nvPr/>
        </p:nvSpPr>
        <p:spPr>
          <a:xfrm>
            <a:off x="203200" y="2537098"/>
            <a:ext cx="26678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Einstiegspunkt in die API: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Root-Typen</a:t>
            </a:r>
          </a:p>
          <a:p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60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56056" y="2210041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180332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"title",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"Title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56056" y="2210041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"Project")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180332" y="2210041"/>
            <a:ext cx="57256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Project",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1F2E2B-BDDD-8344-8064-9CCC3EB4E832}"/>
              </a:ext>
            </a:extLst>
          </p:cNvPr>
          <p:cNvSpPr/>
          <p:nvPr/>
        </p:nvSpPr>
        <p:spPr>
          <a:xfrm>
            <a:off x="356056" y="5102070"/>
            <a:ext cx="889657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28A136"/>
                </a:solidFill>
                <a:latin typeface="Source Sans Pro Semibold" panose="020B0503030403020204" pitchFamily="34" charset="0"/>
              </a:rPr>
              <a:t>Sehr gutes </a:t>
            </a:r>
            <a:r>
              <a:rPr lang="de-DE" sz="2800" b="1" i="1" dirty="0" err="1">
                <a:solidFill>
                  <a:srgbClr val="28A136"/>
                </a:solidFill>
                <a:latin typeface="Source Sans Pro Semibold" panose="020B0503030403020204" pitchFamily="34" charset="0"/>
              </a:rPr>
              <a:t>Tooling</a:t>
            </a:r>
            <a:r>
              <a:rPr lang="de-DE" sz="2800" b="1" i="1" dirty="0">
                <a:solidFill>
                  <a:srgbClr val="28A136"/>
                </a:solidFill>
                <a:latin typeface="Source Sans Pro Semibold" panose="020B0503030403020204" pitchFamily="34" charset="0"/>
              </a:rPr>
              <a:t> in IDE und anderen Tools! </a:t>
            </a:r>
            <a:r>
              <a:rPr lang="de-DE" sz="2800" b="1" dirty="0">
                <a:solidFill>
                  <a:srgbClr val="28A136"/>
                </a:solidFill>
                <a:latin typeface="Source Sans Pro Semibold" panose="020B0503030403020204" pitchFamily="34" charset="0"/>
              </a:rPr>
              <a:t>😍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"Web-IDEs":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Playground</a:t>
            </a: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Plug-in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 für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IntelliJ</a:t>
            </a: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Code Generatoren</a:t>
            </a:r>
          </a:p>
          <a:p>
            <a:endParaRPr lang="de-DE" sz="2800" i="1" dirty="0">
              <a:solidFill>
                <a:srgbClr val="28A136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8769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58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14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991DC33-135E-D24C-BB7B-F39D88543DDA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6570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9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0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54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8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Eine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 Version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36527" y="2951412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004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JSON-Objekt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097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6" y="2636022"/>
            <a:ext cx="5264582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(Beispiel: Java)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1" y="3429000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814660" y="3261674"/>
            <a:ext cx="1541282" cy="131032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User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Task t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t.setTitle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taskService.addTask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(t)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733726" y="5355369"/>
            <a:ext cx="30537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GraphQL API: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Object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Java Klasse: "nur" String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benötigten eigenen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wenn sie nicht am zuvor zurückgegebenen Objekt enthalten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selbst kommt aus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370871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801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Implementierungen können "herausfordernd"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1+n-Problem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Performance, ...</a:t>
            </a:r>
          </a:p>
          <a:p>
            <a:pPr>
              <a:lnSpc>
                <a:spcPct val="120000"/>
              </a:lnSpc>
            </a:pP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155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Implementierungen können "herausfordernd"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1+n-Problem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Performance, 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Lösungen:</a:t>
            </a:r>
            <a:b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(Aufrufe zusammenfassen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984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384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Implementierungen können "herausfordernd"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1+n-Problem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Performance, 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Lösungen:</a:t>
            </a:r>
            <a:b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(Aufrufe zusammenfassen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(Daten parallel ermitteln)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039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Optimierungen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Implementierungen können "herausfordernd"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1+n-Problem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Performance, 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 Lösungen:</a:t>
            </a:r>
            <a:b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(Aufrufe zusammenfassen und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(Daten parallel ermitteln)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Persistent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(Server kann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 Hand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erkennen, kein Standard!)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3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37149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Security, Paginierung, Sortierung, Filterung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 für die eigene API jeweils konzeptioniert und entwickelt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5371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Ausblick? 😱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scope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D91B273-6D7E-1B4A-B829-70C49F92F36B}"/>
              </a:ext>
            </a:extLst>
          </p:cNvPr>
          <p:cNvSpPr/>
          <p:nvPr/>
        </p:nvSpPr>
        <p:spPr>
          <a:xfrm>
            <a:off x="843064" y="6379817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B07C95-C97A-ED4C-9F74-B6DA654E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1199909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86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Heilsbringer oder Teufelszeug?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3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explizit eine API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76904" cy="405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Schema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Erzwingt API Design (ob gut oder schlecht, aber man muss es tun)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Ermöglicht 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und Typsicherheit in der Entwicklung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Exploration von unbekannten </a:t>
            </a:r>
            <a:r>
              <a:rPr lang="de-DE" sz="2400">
                <a:solidFill>
                  <a:srgbClr val="36544F"/>
                </a:solidFill>
                <a:latin typeface="Source Sans Pro" charset="0"/>
              </a:rPr>
              <a:t>APIs möglich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608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Spannende Experimente und Ideen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Schema-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Merging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), Code-Generierungen, 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89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(noch) kein Mainstream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Meine Empfehlung: ausprobieren, beobachten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0765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823896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499271" y="4074617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/bettercode2021-graphql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C5B151-AD38-1146-841F-EA3B0640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56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221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86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APIs für bestehende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41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GraphQL-Artikel bei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Developer</a:t>
            </a:r>
            <a:b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(Bisschen älter schon, aber Grundlagen noch aktuell)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Teil 1, Java Backend: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www.heise.de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artikel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/Java-Anwendungen-mit-GraphQL-Teil-1-4205852.html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>
                <a:solidFill>
                  <a:srgbClr val="36544F"/>
                </a:solidFill>
                <a:latin typeface="Source Sans Pro" charset="0"/>
              </a:rPr>
              <a:t>Teil 2, 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Frontend mit Apollo, React und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TypeScript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www.heise.de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artikel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/GraphQL-Clients-mit-React-und-Apollo-Teil-2-4273017.html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3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Aussage, wie unsere API aussieht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Welche Daten wir zur Verfügung stellen, ist unsere Entscheidung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Wir entscheiden, wie die API unserer Anwendung aussieht</a:t>
            </a:r>
            <a:b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</a:b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    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(GraphQL ist "nur" die Technologie)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0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Aussage, wie unsere API aussieht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Welche Daten wir zur Verfügung stellen, ist unsere Entscheidung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Wir entscheiden, wie die API unserer Anwendung aussieht</a:t>
            </a:r>
            <a:b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</a:b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    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(GraphQL ist "nur" die Technologie)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⛔️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people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who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can't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make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up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their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i="1" strike="sngStrike" dirty="0" err="1">
                <a:solidFill>
                  <a:srgbClr val="C00000"/>
                </a:solidFill>
                <a:latin typeface="Source Sans Pro Semibold" panose="020B0503030403020204" pitchFamily="34" charset="0"/>
              </a:rPr>
              <a:t>minds</a:t>
            </a:r>
            <a:r>
              <a:rPr lang="de-DE" sz="2400" b="1" i="1" strike="sngStrike" dirty="0">
                <a:solidFill>
                  <a:srgbClr val="C00000"/>
                </a:solidFill>
                <a:latin typeface="Source Sans Pro Semibold" panose="020B0503030403020204" pitchFamily="34" charset="0"/>
              </a:rPr>
              <a:t>"</a:t>
            </a:r>
            <a:b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264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beschreiben: Das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208714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CC39C19-AE48-5B45-B8D0-6D2315306F59}"/>
              </a:ext>
            </a:extLst>
          </p:cNvPr>
          <p:cNvSpPr/>
          <p:nvPr/>
        </p:nvSpPr>
        <p:spPr>
          <a:xfrm>
            <a:off x="4774096" y="3165123"/>
            <a:ext cx="20888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Project {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817BF75-1CAE-EB45-8B33-91A8077171B3}"/>
              </a:ext>
            </a:extLst>
          </p:cNvPr>
          <p:cNvSpPr/>
          <p:nvPr/>
        </p:nvSpPr>
        <p:spPr>
          <a:xfrm>
            <a:off x="4315229" y="2634316"/>
            <a:ext cx="29204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Fachliches Objekt mit Feldern</a:t>
            </a:r>
          </a:p>
        </p:txBody>
      </p:sp>
    </p:spTree>
    <p:extLst>
      <p:ext uri="{BB962C8B-B14F-4D97-AF65-F5344CB8AC3E}">
        <p14:creationId xmlns:p14="http://schemas.microsoft.com/office/powerpoint/2010/main" val="3565784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2482</Words>
  <Application>Microsoft Macintosh PowerPoint</Application>
  <PresentationFormat>A4-Papier (210 x 297 mm)</PresentationFormat>
  <Paragraphs>536</Paragraphs>
  <Slides>54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betterCode (API) | März 2021, Online | @nilshartmann</vt:lpstr>
      <vt:lpstr>https://nilshartmann.net</vt:lpstr>
      <vt:lpstr>PowerPoint-Präsentation</vt:lpstr>
      <vt:lpstr>GraphQL</vt:lpstr>
      <vt:lpstr>Source-Code: https://github.com/graphql-workshop</vt:lpstr>
      <vt:lpstr>GraphQL APIs</vt:lpstr>
      <vt:lpstr>GraphQL APIs</vt:lpstr>
      <vt:lpstr>GraphQL APIs</vt:lpstr>
      <vt:lpstr>GRAPHQL APIs</vt:lpstr>
      <vt:lpstr>GRAPHQL APIs</vt:lpstr>
      <vt:lpstr>GRAPHQL APIs</vt:lpstr>
      <vt:lpstr>GraphQL APIs</vt:lpstr>
      <vt:lpstr>GraphQL APIs</vt:lpstr>
      <vt:lpstr>Teil 1: Abfragen und Schema</vt:lpstr>
      <vt:lpstr>GraphQL Einsatzszenarien</vt:lpstr>
      <vt:lpstr>GraphQL Einsatzszenarien</vt:lpstr>
      <vt:lpstr>GraphQL Einsatzszenarien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Teil 2: Runtime-Umgebung (AKA: Eure Anwendung)</vt:lpstr>
      <vt:lpstr>GraphQL Runtime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DataFetcher</vt:lpstr>
      <vt:lpstr>Optimierungen</vt:lpstr>
      <vt:lpstr>Optimierungen</vt:lpstr>
      <vt:lpstr>Optimierungen</vt:lpstr>
      <vt:lpstr>Optimierungen</vt:lpstr>
      <vt:lpstr>out-of-scope</vt:lpstr>
      <vt:lpstr>out-of-scope</vt:lpstr>
      <vt:lpstr>GraphQL – Heilsbringer oder Teufelszeug?</vt:lpstr>
      <vt:lpstr>GraphQL</vt:lpstr>
      <vt:lpstr>GraphQL</vt:lpstr>
      <vt:lpstr>GraphQL</vt:lpstr>
      <vt:lpstr>GraphQL</vt:lpstr>
      <vt:lpstr>GraphQL</vt:lpstr>
      <vt:lpstr>GraphQL</vt:lpstr>
      <vt:lpstr>HTTPS://NILSHARTMANN.NET | @nilshartmann</vt:lpstr>
      <vt:lpstr>Links</vt:lpstr>
      <vt:lpstr>Links</vt:lpstr>
      <vt:lpstr>Links</vt:lpstr>
      <vt:lpstr>Links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940</cp:revision>
  <cp:lastPrinted>2019-09-04T14:57:49Z</cp:lastPrinted>
  <dcterms:created xsi:type="dcterms:W3CDTF">2016-03-28T15:59:53Z</dcterms:created>
  <dcterms:modified xsi:type="dcterms:W3CDTF">2021-03-23T09:22:38Z</dcterms:modified>
</cp:coreProperties>
</file>